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Inter"/>
      <p:regular r:id="rId15"/>
    </p:embeddedFont>
    <p:embeddedFont>
      <p:font typeface="Inter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2-1.png>
</file>

<file path=ppt/media/image-3-1.png>
</file>

<file path=ppt/media/image-4-1.png>
</file>

<file path=ppt/media/image-4-2.png>
</file>

<file path=ppt/media/image-4-3.png>
</file>

<file path=ppt/media/image-5-1.png>
</file>

<file path=ppt/media/image-5-2.png>
</file>

<file path=ppt/media/image-5-3.svg>
</file>

<file path=ppt/media/image-5-4.png>
</file>

<file path=ppt/media/image-5-5.svg>
</file>

<file path=ppt/media/image-5-6.png>
</file>

<file path=ppt/media/image-5-7.svg>
</file>

<file path=ppt/media/image-6-1.png>
</file>

<file path=ppt/media/image-7-1.png>
</file>

<file path=ppt/media/image-8-1.png>
</file>

<file path=ppt/media/image-8-2.png>
</file>

<file path=ppt/media/image-8-3.svg>
</file>

<file path=ppt/media/image-8-4.png>
</file>

<file path=ppt/media/image-8-5.svg>
</file>

<file path=ppt/media/image-8-6.png>
</file>

<file path=ppt/media/image-8-7.sv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812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812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812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812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812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812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812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812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svg"/><Relationship Id="rId4" Type="http://schemas.openxmlformats.org/officeDocument/2006/relationships/image" Target="../media/image-5-4.png"/><Relationship Id="rId5" Type="http://schemas.openxmlformats.org/officeDocument/2006/relationships/image" Target="../media/image-5-5.svg"/><Relationship Id="rId6" Type="http://schemas.openxmlformats.org/officeDocument/2006/relationships/image" Target="../media/image-5-6.png"/><Relationship Id="rId7" Type="http://schemas.openxmlformats.org/officeDocument/2006/relationships/image" Target="../media/image-5-7.svg"/><Relationship Id="rId8" Type="http://schemas.openxmlformats.org/officeDocument/2006/relationships/slideLayout" Target="../slideLayouts/slideLayout6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svg"/><Relationship Id="rId4" Type="http://schemas.openxmlformats.org/officeDocument/2006/relationships/image" Target="../media/image-8-4.png"/><Relationship Id="rId5" Type="http://schemas.openxmlformats.org/officeDocument/2006/relationships/image" Target="../media/image-8-5.svg"/><Relationship Id="rId6" Type="http://schemas.openxmlformats.org/officeDocument/2006/relationships/image" Target="../media/image-8-6.png"/><Relationship Id="rId7" Type="http://schemas.openxmlformats.org/officeDocument/2006/relationships/image" Target="../media/image-8-7.svg"/><Relationship Id="rId8" Type="http://schemas.openxmlformats.org/officeDocument/2006/relationships/slideLayout" Target="../slideLayouts/slideLayout9.xml"/><Relationship Id="rId9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08990" y="265199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Zkx402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8108990" y="345150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ProofOfLeak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108990" y="4216956"/>
            <a:ext cx="5727621" cy="1360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first cryptographic secure data exchange built for journalists, AI agents, and the truth.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618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Problem with Traditional Whistleblowing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46371"/>
            <a:ext cx="2149554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Identity Exposure Risk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4849058"/>
            <a:ext cx="214955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platforms require trust. Leakers risk exposure. Sources get burned.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3504367" y="3346371"/>
            <a:ext cx="2149554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 Proof of Authenticity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3504367" y="4423767"/>
            <a:ext cx="214955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Documents can be forged. Recipients can't verify provenance. Trust is everything.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14943" y="3346371"/>
            <a:ext cx="2149554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 Monetization Path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6214943" y="4849058"/>
            <a:ext cx="214955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Whistleblowers take enormous personal risk. Zero financial protection or compensation.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52944"/>
            <a:ext cx="79152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Three Markets, One Protocol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01885"/>
            <a:ext cx="4196358" cy="2909888"/>
          </a:xfrm>
          <a:prstGeom prst="roundRect">
            <a:avLst>
              <a:gd name="adj" fmla="val 327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836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Whistleblowers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326737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Anonymous monetization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5825728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Sell sensitive data without revealing identity. Cryptographic proof protects source.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4601885"/>
            <a:ext cx="4196358" cy="2909888"/>
          </a:xfrm>
          <a:prstGeom prst="roundRect">
            <a:avLst>
              <a:gd name="adj" fmla="val 327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51396" y="4836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Journalists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51396" y="5326737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Verified discounts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451396" y="5825728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Prove outlet affiliation. Get cheaper access to authenticated leaks. Build stories faster.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4601885"/>
            <a:ext cx="4196358" cy="2909888"/>
          </a:xfrm>
          <a:prstGeom prst="roundRect">
            <a:avLst>
              <a:gd name="adj" fmla="val 327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74568" y="4836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Agents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74568" y="5326737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Autonomous purchasing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874568" y="5825728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Inherit journalist discounts via attestations. Buy leaks with x402 payments on Base—no human intervention.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4014"/>
            <a:ext cx="8059341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Market Opportunity: Where We Fit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93790" y="1768435"/>
            <a:ext cx="285571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Existing landscape gaps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793790" y="2262426"/>
            <a:ext cx="601599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SecureDrop: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No payments, no provenance, no AI integration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793790" y="2638187"/>
            <a:ext cx="601599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WikiLeaks: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Centralized, editorial control, legal liability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793790" y="3013948"/>
            <a:ext cx="6015990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brokers: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No whistleblower protection, questionable ethics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793790" y="3804166"/>
            <a:ext cx="6015990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ProofOfLeak is the </a:t>
            </a:r>
            <a:pPr algn="l" indent="0" marL="0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only protocol</a:t>
            </a:r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combining cryptographic authenticity, financial incentives for sources, and native AI agent support.</a:t>
            </a:r>
            <a:endParaRPr lang="en-US" sz="15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4946094"/>
            <a:ext cx="5113496" cy="2382560"/>
          </a:xfrm>
          <a:prstGeom prst="rect">
            <a:avLst/>
          </a:prstGeom>
        </p:spPr>
      </p:pic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7697" y="1792486"/>
            <a:ext cx="5542478" cy="2625328"/>
          </a:xfrm>
          <a:prstGeom prst="rect">
            <a:avLst/>
          </a:prstGeom>
        </p:spPr>
      </p:pic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7697" y="4634627"/>
            <a:ext cx="5572839" cy="263366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3306"/>
            <a:ext cx="67979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How ProofOfLeak Works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22408"/>
            <a:ext cx="3664744" cy="2766298"/>
          </a:xfrm>
          <a:prstGeom prst="roundRect">
            <a:avLst>
              <a:gd name="adj" fmla="val 5289"/>
            </a:avLst>
          </a:prstGeom>
          <a:solidFill>
            <a:srgbClr val="010812"/>
          </a:solidFill>
          <a:ln/>
        </p:spPr>
      </p:sp>
      <p:sp>
        <p:nvSpPr>
          <p:cNvPr id="5" name="Shape 2"/>
          <p:cNvSpPr/>
          <p:nvPr/>
        </p:nvSpPr>
        <p:spPr>
          <a:xfrm>
            <a:off x="6280190" y="2091928"/>
            <a:ext cx="3664744" cy="121920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6" name="Shape 3"/>
          <p:cNvSpPr/>
          <p:nvPr/>
        </p:nvSpPr>
        <p:spPr>
          <a:xfrm>
            <a:off x="7772340" y="178224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2F2F3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76414" y="1986320"/>
            <a:ext cx="272177" cy="27217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537484" y="2689384"/>
            <a:ext cx="30776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Submit with ZK Proofs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537484" y="3179802"/>
            <a:ext cx="315015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Whistleblowers upload data with cryptographic authenticity guarantees—no identity required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10171748" y="2122408"/>
            <a:ext cx="3664863" cy="2766298"/>
          </a:xfrm>
          <a:prstGeom prst="roundRect">
            <a:avLst>
              <a:gd name="adj" fmla="val 5289"/>
            </a:avLst>
          </a:prstGeom>
          <a:solidFill>
            <a:srgbClr val="010812"/>
          </a:solidFill>
          <a:ln/>
        </p:spPr>
      </p:sp>
      <p:sp>
        <p:nvSpPr>
          <p:cNvPr id="11" name="Shape 7"/>
          <p:cNvSpPr/>
          <p:nvPr/>
        </p:nvSpPr>
        <p:spPr>
          <a:xfrm>
            <a:off x="10171748" y="2091928"/>
            <a:ext cx="3664863" cy="121920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12" name="Shape 8"/>
          <p:cNvSpPr/>
          <p:nvPr/>
        </p:nvSpPr>
        <p:spPr>
          <a:xfrm>
            <a:off x="11663898" y="178224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2F2F3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867971" y="1986320"/>
            <a:ext cx="272177" cy="27217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429042" y="2689384"/>
            <a:ext cx="315027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Dynamic Pricing Engine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10429042" y="3534132"/>
            <a:ext cx="31502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Verified journalists get discounts. 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6280190" y="5455682"/>
            <a:ext cx="7556421" cy="2040493"/>
          </a:xfrm>
          <a:prstGeom prst="roundRect">
            <a:avLst>
              <a:gd name="adj" fmla="val 7170"/>
            </a:avLst>
          </a:prstGeom>
          <a:solidFill>
            <a:srgbClr val="010812"/>
          </a:solidFill>
          <a:ln/>
        </p:spPr>
      </p:sp>
      <p:sp>
        <p:nvSpPr>
          <p:cNvPr id="17" name="Shape 12"/>
          <p:cNvSpPr/>
          <p:nvPr/>
        </p:nvSpPr>
        <p:spPr>
          <a:xfrm>
            <a:off x="6280190" y="5425202"/>
            <a:ext cx="7556421" cy="121920"/>
          </a:xfrm>
          <a:prstGeom prst="roundRect">
            <a:avLst>
              <a:gd name="adj" fmla="val 78139"/>
            </a:avLst>
          </a:prstGeom>
          <a:solidFill>
            <a:srgbClr val="F2F2F3"/>
          </a:solidFill>
          <a:ln/>
        </p:spPr>
      </p:sp>
      <p:sp>
        <p:nvSpPr>
          <p:cNvPr id="18" name="Shape 13"/>
          <p:cNvSpPr/>
          <p:nvPr/>
        </p:nvSpPr>
        <p:spPr>
          <a:xfrm>
            <a:off x="9718179" y="511552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2F2F3"/>
          </a:solidFill>
          <a:ln/>
        </p:spPr>
      </p:sp>
      <p:pic>
        <p:nvPicPr>
          <p:cNvPr id="19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922252" y="5319593"/>
            <a:ext cx="272177" cy="272177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6537484" y="6022658"/>
            <a:ext cx="40147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Autonomous x402 Payments</a:t>
            </a:r>
            <a:endParaRPr lang="en-US" sz="2200" dirty="0"/>
          </a:p>
        </p:txBody>
      </p:sp>
      <p:sp>
        <p:nvSpPr>
          <p:cNvPr id="21" name="Text 15"/>
          <p:cNvSpPr/>
          <p:nvPr/>
        </p:nvSpPr>
        <p:spPr>
          <a:xfrm>
            <a:off x="6537484" y="6513076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agents buy leaks autonomously on Base. Instant settlement, zero friction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3688"/>
            <a:ext cx="5464850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Protocol flow (Part 1)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6907173" y="912138"/>
            <a:ext cx="693693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endParaRPr lang="en-US" sz="16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064901"/>
            <a:ext cx="9794200" cy="54462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1878"/>
            <a:ext cx="468308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Protocol flow (Part 2)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671757"/>
            <a:ext cx="10434161" cy="58159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15591"/>
            <a:ext cx="7556421" cy="1204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919197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AI Agent Autonomy: The Future of Investigative Journalism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93790" y="2409706"/>
            <a:ext cx="7556421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agents can autonomously monitor ProofOfLeak for relevant leaks, verify authenticity through on-chain proofs, and execute purchases using x402 payments—all without human intervention.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4560570" y="3551634"/>
            <a:ext cx="22860" cy="3762256"/>
          </a:xfrm>
          <a:prstGeom prst="roundRect">
            <a:avLst>
              <a:gd name="adj" fmla="val 354232"/>
            </a:avLst>
          </a:prstGeom>
          <a:solidFill>
            <a:srgbClr val="56565B"/>
          </a:solidFill>
          <a:ln/>
        </p:spPr>
      </p:sp>
      <p:sp>
        <p:nvSpPr>
          <p:cNvPr id="6" name="Shape 3"/>
          <p:cNvSpPr/>
          <p:nvPr/>
        </p:nvSpPr>
        <p:spPr>
          <a:xfrm>
            <a:off x="3799582" y="3757017"/>
            <a:ext cx="578406" cy="22860"/>
          </a:xfrm>
          <a:prstGeom prst="roundRect">
            <a:avLst>
              <a:gd name="adj" fmla="val 354232"/>
            </a:avLst>
          </a:prstGeom>
          <a:solidFill>
            <a:srgbClr val="56565B"/>
          </a:solidFill>
          <a:ln/>
        </p:spPr>
      </p:sp>
      <p:sp>
        <p:nvSpPr>
          <p:cNvPr id="7" name="Shape 4"/>
          <p:cNvSpPr/>
          <p:nvPr/>
        </p:nvSpPr>
        <p:spPr>
          <a:xfrm>
            <a:off x="4355128" y="3551634"/>
            <a:ext cx="433745" cy="433745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27339" y="3623786"/>
            <a:ext cx="289203" cy="28920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198126" y="361783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Discovery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793790" y="4034671"/>
            <a:ext cx="2814280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Agent scans marketplace for keywords and relevance scores</a:t>
            </a:r>
            <a:endParaRPr lang="en-US" sz="1500" dirty="0"/>
          </a:p>
        </p:txBody>
      </p:sp>
      <p:sp>
        <p:nvSpPr>
          <p:cNvPr id="11" name="Shape 7"/>
          <p:cNvSpPr/>
          <p:nvPr/>
        </p:nvSpPr>
        <p:spPr>
          <a:xfrm>
            <a:off x="4766012" y="4913709"/>
            <a:ext cx="578406" cy="22860"/>
          </a:xfrm>
          <a:prstGeom prst="roundRect">
            <a:avLst>
              <a:gd name="adj" fmla="val 354232"/>
            </a:avLst>
          </a:prstGeom>
          <a:solidFill>
            <a:srgbClr val="56565B"/>
          </a:solidFill>
          <a:ln/>
        </p:spPr>
      </p:sp>
      <p:sp>
        <p:nvSpPr>
          <p:cNvPr id="12" name="Shape 8"/>
          <p:cNvSpPr/>
          <p:nvPr/>
        </p:nvSpPr>
        <p:spPr>
          <a:xfrm>
            <a:off x="4355128" y="4708327"/>
            <a:ext cx="433745" cy="433745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27339" y="4780478"/>
            <a:ext cx="289203" cy="28920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5535930" y="4774525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Verification</a:t>
            </a:r>
            <a:endParaRPr lang="en-US" sz="1850" dirty="0"/>
          </a:p>
        </p:txBody>
      </p:sp>
      <p:sp>
        <p:nvSpPr>
          <p:cNvPr id="15" name="Text 10"/>
          <p:cNvSpPr/>
          <p:nvPr/>
        </p:nvSpPr>
        <p:spPr>
          <a:xfrm>
            <a:off x="5535930" y="5191363"/>
            <a:ext cx="2814280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Validates ZK proofs and assesses data credibility</a:t>
            </a:r>
            <a:endParaRPr lang="en-US" sz="1500" dirty="0"/>
          </a:p>
        </p:txBody>
      </p:sp>
      <p:sp>
        <p:nvSpPr>
          <p:cNvPr id="16" name="Shape 11"/>
          <p:cNvSpPr/>
          <p:nvPr/>
        </p:nvSpPr>
        <p:spPr>
          <a:xfrm>
            <a:off x="3799582" y="5910739"/>
            <a:ext cx="578406" cy="22860"/>
          </a:xfrm>
          <a:prstGeom prst="roundRect">
            <a:avLst>
              <a:gd name="adj" fmla="val 354232"/>
            </a:avLst>
          </a:prstGeom>
          <a:solidFill>
            <a:srgbClr val="56565B"/>
          </a:solidFill>
          <a:ln/>
        </p:spPr>
      </p:sp>
      <p:sp>
        <p:nvSpPr>
          <p:cNvPr id="17" name="Shape 12"/>
          <p:cNvSpPr/>
          <p:nvPr/>
        </p:nvSpPr>
        <p:spPr>
          <a:xfrm>
            <a:off x="4355128" y="5705356"/>
            <a:ext cx="433745" cy="433745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427339" y="5777508"/>
            <a:ext cx="289203" cy="289203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1198126" y="5771555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Acquisition</a:t>
            </a:r>
            <a:endParaRPr lang="en-US" sz="1850" dirty="0"/>
          </a:p>
        </p:txBody>
      </p:sp>
      <p:sp>
        <p:nvSpPr>
          <p:cNvPr id="20" name="Text 14"/>
          <p:cNvSpPr/>
          <p:nvPr/>
        </p:nvSpPr>
        <p:spPr>
          <a:xfrm>
            <a:off x="793790" y="6188392"/>
            <a:ext cx="2814280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Executes x402 payment and receives encrypted data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2025-11-23T03:54:01Z</dcterms:created>
  <dcterms:modified xsi:type="dcterms:W3CDTF">2025-11-23T03:54:01Z</dcterms:modified>
</cp:coreProperties>
</file>